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Comfortaa"/>
      <p:regular r:id="rId11"/>
      <p:bold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Comfortaa-regular.fntdata"/><Relationship Id="rId10" Type="http://schemas.openxmlformats.org/officeDocument/2006/relationships/slide" Target="slides/slide5.xml"/><Relationship Id="rId12" Type="http://schemas.openxmlformats.org/officeDocument/2006/relationships/font" Target="fonts/Comfortaa-bold.fntdata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f3a1225a3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7f3a1225a3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7f3a1225a3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7f3a1225a3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7f3a1225a3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7f3a1225a3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7f3a1225a3_1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7f3a1225a3_1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hwb.gov.wales/" TargetMode="External"/><Relationship Id="rId4" Type="http://schemas.openxmlformats.org/officeDocument/2006/relationships/image" Target="../media/image2.png"/><Relationship Id="rId5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png"/><Relationship Id="rId4" Type="http://schemas.openxmlformats.org/officeDocument/2006/relationships/image" Target="../media/image5.png"/><Relationship Id="rId5" Type="http://schemas.openxmlformats.org/officeDocument/2006/relationships/hyperlink" Target="mailto:...@hwbcymru.net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8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768575" y="319250"/>
            <a:ext cx="6503100" cy="6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latin typeface="Comfortaa"/>
                <a:ea typeface="Comfortaa"/>
                <a:cs typeface="Comfortaa"/>
                <a:sym typeface="Comfortaa"/>
              </a:rPr>
              <a:t>Guide for a</a:t>
            </a:r>
            <a:r>
              <a:rPr lang="en-GB" sz="1800">
                <a:latin typeface="Comfortaa"/>
                <a:ea typeface="Comfortaa"/>
                <a:cs typeface="Comfortaa"/>
                <a:sym typeface="Comfortaa"/>
              </a:rPr>
              <a:t>ccessing your child’s Google Classroom - 1</a:t>
            </a:r>
            <a:endParaRPr sz="18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461175" y="1057350"/>
            <a:ext cx="6810600" cy="368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GB"/>
              <a:t>Open a web browser, for example Chrome, Firefox, Safari(Mac), Explorer(Windows).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GB"/>
              <a:t>Search ‘Hwb’ and click the top hit, or go to </a:t>
            </a:r>
            <a:r>
              <a:rPr lang="en-GB" u="sng">
                <a:solidFill>
                  <a:schemeClr val="hlink"/>
                </a:solidFill>
                <a:hlinkClick r:id="rId3"/>
              </a:rPr>
              <a:t>https://hwb.gov.wales/</a:t>
            </a:r>
            <a:r>
              <a:rPr lang="en-GB"/>
              <a:t>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GB"/>
              <a:t>Click Log-in and enter your child’s username and password.  If you don’t know these please email your child’s class teacher or headteacher.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55775" y="2784425"/>
            <a:ext cx="2097378" cy="2009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68575" y="2869525"/>
            <a:ext cx="3535400" cy="200945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/>
          <p:nvPr/>
        </p:nvSpPr>
        <p:spPr>
          <a:xfrm>
            <a:off x="3517025" y="3203025"/>
            <a:ext cx="378300" cy="201000"/>
          </a:xfrm>
          <a:prstGeom prst="ellipse">
            <a:avLst/>
          </a:prstGeom>
          <a:noFill/>
          <a:ln cap="flat" cmpd="sng" w="38100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Guide for accessing your child’s Google Classroom - 2</a:t>
            </a:r>
            <a:endParaRPr sz="180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4" name="Google Shape;6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693" y="923875"/>
            <a:ext cx="3688651" cy="213312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/>
          <p:nvPr/>
        </p:nvSpPr>
        <p:spPr>
          <a:xfrm>
            <a:off x="426650" y="2283900"/>
            <a:ext cx="829500" cy="320100"/>
          </a:xfrm>
          <a:prstGeom prst="ellipse">
            <a:avLst/>
          </a:prstGeom>
          <a:noFill/>
          <a:ln cap="flat" cmpd="sng" w="38100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6" name="Google Shape;66;p14"/>
          <p:cNvCxnSpPr>
            <a:endCxn id="65" idx="6"/>
          </p:cNvCxnSpPr>
          <p:nvPr/>
        </p:nvCxnSpPr>
        <p:spPr>
          <a:xfrm flipH="1">
            <a:off x="1256150" y="1394850"/>
            <a:ext cx="4171800" cy="1049100"/>
          </a:xfrm>
          <a:prstGeom prst="straightConnector1">
            <a:avLst/>
          </a:prstGeom>
          <a:noFill/>
          <a:ln cap="flat" cmpd="sng" w="28575">
            <a:solidFill>
              <a:srgbClr val="00FF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7" name="Google Shape;67;p14"/>
          <p:cNvSpPr txBox="1"/>
          <p:nvPr/>
        </p:nvSpPr>
        <p:spPr>
          <a:xfrm>
            <a:off x="5439775" y="1122425"/>
            <a:ext cx="2998500" cy="20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4.  When signed into Hwb - click on Google for Education.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5. Google may then ask again for the child’s username and password. Use the same Hwb username and password that you used to sign-in. </a:t>
            </a:r>
            <a:endParaRPr/>
          </a:p>
        </p:txBody>
      </p:sp>
      <p:pic>
        <p:nvPicPr>
          <p:cNvPr id="68" name="Google Shape;68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3251325"/>
            <a:ext cx="4980150" cy="16907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4"/>
          <p:cNvSpPr/>
          <p:nvPr/>
        </p:nvSpPr>
        <p:spPr>
          <a:xfrm>
            <a:off x="4918400" y="3137225"/>
            <a:ext cx="509400" cy="498300"/>
          </a:xfrm>
          <a:prstGeom prst="ellipse">
            <a:avLst/>
          </a:prstGeom>
          <a:noFill/>
          <a:ln cap="flat" cmpd="sng" w="38100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70" name="Google Shape;70;p14"/>
          <p:cNvCxnSpPr>
            <a:endCxn id="69" idx="6"/>
          </p:cNvCxnSpPr>
          <p:nvPr/>
        </p:nvCxnSpPr>
        <p:spPr>
          <a:xfrm rot="10800000">
            <a:off x="5427800" y="3386375"/>
            <a:ext cx="414900" cy="74100"/>
          </a:xfrm>
          <a:prstGeom prst="straightConnector1">
            <a:avLst/>
          </a:prstGeom>
          <a:noFill/>
          <a:ln cap="flat" cmpd="sng" w="28575">
            <a:solidFill>
              <a:srgbClr val="00FF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1" name="Google Shape;71;p14"/>
          <p:cNvSpPr txBox="1"/>
          <p:nvPr/>
        </p:nvSpPr>
        <p:spPr>
          <a:xfrm>
            <a:off x="5937550" y="3188025"/>
            <a:ext cx="2702100" cy="17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6. Click here just to check that you are in your child’s ‘</a:t>
            </a:r>
            <a:r>
              <a:rPr lang="en-GB" u="sng">
                <a:solidFill>
                  <a:schemeClr val="hlink"/>
                </a:solidFill>
                <a:hlinkClick r:id="rId5"/>
              </a:rPr>
              <a:t>...@hwbcymru.net</a:t>
            </a:r>
            <a:r>
              <a:rPr lang="en-GB"/>
              <a:t>’ account and not your own personal Gmail account. 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If it is your personal one, please click ‘add account’ and enter your child’s Hwb sign-in details.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latin typeface="Comfortaa"/>
                <a:ea typeface="Comfortaa"/>
                <a:cs typeface="Comfortaa"/>
                <a:sym typeface="Comfortaa"/>
              </a:rPr>
              <a:t>Guide for accessing your child’s Google Classroom - 3</a:t>
            </a:r>
            <a:endParaRPr/>
          </a:p>
        </p:txBody>
      </p:sp>
      <p:sp>
        <p:nvSpPr>
          <p:cNvPr id="77" name="Google Shape;77;p15"/>
          <p:cNvSpPr txBox="1"/>
          <p:nvPr>
            <p:ph idx="1" type="body"/>
          </p:nvPr>
        </p:nvSpPr>
        <p:spPr>
          <a:xfrm>
            <a:off x="311700" y="12217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78" name="Google Shape;78;p15"/>
          <p:cNvPicPr preferRelativeResize="0"/>
          <p:nvPr/>
        </p:nvPicPr>
        <p:blipFill rotWithShape="1">
          <a:blip r:embed="rId3">
            <a:alphaModFix/>
          </a:blip>
          <a:srcRect b="72353" l="78977" r="0" t="0"/>
          <a:stretch/>
        </p:blipFill>
        <p:spPr>
          <a:xfrm>
            <a:off x="311700" y="1152475"/>
            <a:ext cx="3179004" cy="1419275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sp>
        <p:nvSpPr>
          <p:cNvPr id="79" name="Google Shape;79;p15"/>
          <p:cNvSpPr/>
          <p:nvPr/>
        </p:nvSpPr>
        <p:spPr>
          <a:xfrm>
            <a:off x="1560350" y="1221700"/>
            <a:ext cx="509400" cy="498300"/>
          </a:xfrm>
          <a:prstGeom prst="ellipse">
            <a:avLst/>
          </a:prstGeom>
          <a:noFill/>
          <a:ln cap="flat" cmpd="sng" w="38100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80" name="Google Shape;80;p15"/>
          <p:cNvCxnSpPr>
            <a:endCxn id="79" idx="6"/>
          </p:cNvCxnSpPr>
          <p:nvPr/>
        </p:nvCxnSpPr>
        <p:spPr>
          <a:xfrm flipH="1">
            <a:off x="2069750" y="1443250"/>
            <a:ext cx="3129000" cy="27600"/>
          </a:xfrm>
          <a:prstGeom prst="straightConnector1">
            <a:avLst/>
          </a:prstGeom>
          <a:noFill/>
          <a:ln cap="flat" cmpd="sng" w="28575">
            <a:solidFill>
              <a:srgbClr val="00FF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81" name="Google Shape;81;p15"/>
          <p:cNvSpPr txBox="1"/>
          <p:nvPr/>
        </p:nvSpPr>
        <p:spPr>
          <a:xfrm>
            <a:off x="5202625" y="1188163"/>
            <a:ext cx="3179100" cy="134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7. Click here, on the top right and enter your child’s class code. Your child should have </a:t>
            </a:r>
            <a:r>
              <a:rPr lang="en-GB"/>
              <a:t>received</a:t>
            </a:r>
            <a:r>
              <a:rPr lang="en-GB"/>
              <a:t> this in school, but if not, please email the class teacher or headteacher to get it. </a:t>
            </a:r>
            <a:endParaRPr/>
          </a:p>
        </p:txBody>
      </p:sp>
      <p:pic>
        <p:nvPicPr>
          <p:cNvPr id="82" name="Google Shape;8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7327" y="2706502"/>
            <a:ext cx="2197296" cy="2437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3" name="Google Shape;83;p15"/>
          <p:cNvCxnSpPr>
            <a:endCxn id="82" idx="3"/>
          </p:cNvCxnSpPr>
          <p:nvPr/>
        </p:nvCxnSpPr>
        <p:spPr>
          <a:xfrm flipH="1">
            <a:off x="2544623" y="3815202"/>
            <a:ext cx="1297800" cy="109800"/>
          </a:xfrm>
          <a:prstGeom prst="straightConnector1">
            <a:avLst/>
          </a:prstGeom>
          <a:noFill/>
          <a:ln cap="flat" cmpd="sng" w="28575">
            <a:solidFill>
              <a:srgbClr val="00FF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84" name="Google Shape;84;p15"/>
          <p:cNvSpPr txBox="1"/>
          <p:nvPr/>
        </p:nvSpPr>
        <p:spPr>
          <a:xfrm>
            <a:off x="4114800" y="3251050"/>
            <a:ext cx="4163100" cy="134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8</a:t>
            </a:r>
            <a:r>
              <a:rPr lang="en-GB"/>
              <a:t>. You will now see your child’s class when you or they log into Google Classroom.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latin typeface="Comfortaa"/>
                <a:ea typeface="Comfortaa"/>
                <a:cs typeface="Comfortaa"/>
                <a:sym typeface="Comfortaa"/>
              </a:rPr>
              <a:t>Guide for accessing your child’s Google Classroom - 4</a:t>
            </a:r>
            <a:endParaRPr/>
          </a:p>
        </p:txBody>
      </p:sp>
      <p:sp>
        <p:nvSpPr>
          <p:cNvPr id="90" name="Google Shape;90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91" name="Google Shape;9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152472"/>
            <a:ext cx="5506049" cy="2260425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6"/>
          <p:cNvSpPr/>
          <p:nvPr/>
        </p:nvSpPr>
        <p:spPr>
          <a:xfrm>
            <a:off x="2380825" y="1091725"/>
            <a:ext cx="446100" cy="320100"/>
          </a:xfrm>
          <a:prstGeom prst="ellipse">
            <a:avLst/>
          </a:prstGeom>
          <a:noFill/>
          <a:ln cap="flat" cmpd="sng" w="38100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93" name="Google Shape;93;p16"/>
          <p:cNvCxnSpPr>
            <a:endCxn id="92" idx="3"/>
          </p:cNvCxnSpPr>
          <p:nvPr/>
        </p:nvCxnSpPr>
        <p:spPr>
          <a:xfrm flipH="1" rot="10800000">
            <a:off x="1708455" y="1364947"/>
            <a:ext cx="737700" cy="2032500"/>
          </a:xfrm>
          <a:prstGeom prst="straightConnector1">
            <a:avLst/>
          </a:prstGeom>
          <a:noFill/>
          <a:ln cap="flat" cmpd="sng" w="28575">
            <a:solidFill>
              <a:srgbClr val="00FF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94" name="Google Shape;94;p16"/>
          <p:cNvSpPr txBox="1"/>
          <p:nvPr/>
        </p:nvSpPr>
        <p:spPr>
          <a:xfrm>
            <a:off x="786600" y="3412900"/>
            <a:ext cx="3011100" cy="104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9. Click here for the Google Classroom stream.  Here you will see general messages from the class teacher and other pupils along with updates of assignments set.  </a:t>
            </a:r>
            <a:endParaRPr/>
          </a:p>
        </p:txBody>
      </p:sp>
      <p:sp>
        <p:nvSpPr>
          <p:cNvPr id="95" name="Google Shape;95;p16"/>
          <p:cNvSpPr/>
          <p:nvPr/>
        </p:nvSpPr>
        <p:spPr>
          <a:xfrm>
            <a:off x="2901925" y="1091725"/>
            <a:ext cx="446100" cy="320100"/>
          </a:xfrm>
          <a:prstGeom prst="ellipse">
            <a:avLst/>
          </a:prstGeom>
          <a:noFill/>
          <a:ln cap="flat" cmpd="sng" w="38100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96" name="Google Shape;96;p16"/>
          <p:cNvCxnSpPr>
            <a:endCxn id="95" idx="4"/>
          </p:cNvCxnSpPr>
          <p:nvPr/>
        </p:nvCxnSpPr>
        <p:spPr>
          <a:xfrm rot="10800000">
            <a:off x="3124975" y="1411825"/>
            <a:ext cx="1840200" cy="2182200"/>
          </a:xfrm>
          <a:prstGeom prst="straightConnector1">
            <a:avLst/>
          </a:prstGeom>
          <a:noFill/>
          <a:ln cap="flat" cmpd="sng" w="28575">
            <a:solidFill>
              <a:srgbClr val="00FF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97" name="Google Shape;97;p16"/>
          <p:cNvSpPr txBox="1"/>
          <p:nvPr/>
        </p:nvSpPr>
        <p:spPr>
          <a:xfrm>
            <a:off x="4363100" y="3700950"/>
            <a:ext cx="4209300" cy="75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10. Click here to see the classwork that your child’s teacher has assigned.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17"/>
          <p:cNvPicPr preferRelativeResize="0"/>
          <p:nvPr/>
        </p:nvPicPr>
        <p:blipFill rotWithShape="1">
          <a:blip r:embed="rId3">
            <a:alphaModFix/>
          </a:blip>
          <a:srcRect b="27803" l="0" r="0" t="0"/>
          <a:stretch/>
        </p:blipFill>
        <p:spPr>
          <a:xfrm>
            <a:off x="117425" y="770675"/>
            <a:ext cx="4304800" cy="1594150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7"/>
          <p:cNvSpPr txBox="1"/>
          <p:nvPr/>
        </p:nvSpPr>
        <p:spPr>
          <a:xfrm>
            <a:off x="228600" y="228600"/>
            <a:ext cx="8758200" cy="46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Guide for accessing your child’s Google Classroom - 5</a:t>
            </a:r>
            <a:endParaRPr/>
          </a:p>
        </p:txBody>
      </p:sp>
      <p:sp>
        <p:nvSpPr>
          <p:cNvPr id="104" name="Google Shape;104;p17"/>
          <p:cNvSpPr/>
          <p:nvPr/>
        </p:nvSpPr>
        <p:spPr>
          <a:xfrm>
            <a:off x="308125" y="988800"/>
            <a:ext cx="1232400" cy="467400"/>
          </a:xfrm>
          <a:prstGeom prst="ellipse">
            <a:avLst/>
          </a:prstGeom>
          <a:noFill/>
          <a:ln cap="flat" cmpd="sng" w="38100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05" name="Google Shape;105;p17"/>
          <p:cNvCxnSpPr>
            <a:endCxn id="104" idx="6"/>
          </p:cNvCxnSpPr>
          <p:nvPr/>
        </p:nvCxnSpPr>
        <p:spPr>
          <a:xfrm rot="10800000">
            <a:off x="1540525" y="1222500"/>
            <a:ext cx="3531900" cy="101700"/>
          </a:xfrm>
          <a:prstGeom prst="straightConnector1">
            <a:avLst/>
          </a:prstGeom>
          <a:noFill/>
          <a:ln cap="flat" cmpd="sng" w="28575">
            <a:solidFill>
              <a:srgbClr val="00FF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06" name="Google Shape;106;p17"/>
          <p:cNvSpPr txBox="1"/>
          <p:nvPr/>
        </p:nvSpPr>
        <p:spPr>
          <a:xfrm>
            <a:off x="5285400" y="780400"/>
            <a:ext cx="3310800" cy="17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11. Click the assignment to see the resources and </a:t>
            </a:r>
            <a:r>
              <a:rPr lang="en-GB"/>
              <a:t>instructions</a:t>
            </a:r>
            <a:r>
              <a:rPr lang="en-GB"/>
              <a:t> to complete the set work.</a:t>
            </a:r>
            <a:endParaRPr/>
          </a:p>
        </p:txBody>
      </p:sp>
      <p:pic>
        <p:nvPicPr>
          <p:cNvPr id="107" name="Google Shape;10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8594" y="2364825"/>
            <a:ext cx="4416981" cy="2275886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7"/>
          <p:cNvSpPr txBox="1"/>
          <p:nvPr/>
        </p:nvSpPr>
        <p:spPr>
          <a:xfrm>
            <a:off x="5249925" y="2376650"/>
            <a:ext cx="3310800" cy="236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12. Here you will see the task and the online resources/materials required to complete it.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Once completed the work can then be sent back to the teacher.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09" name="Google Shape;109;p17"/>
          <p:cNvCxnSpPr/>
          <p:nvPr/>
        </p:nvCxnSpPr>
        <p:spPr>
          <a:xfrm flipH="1">
            <a:off x="2836650" y="3062450"/>
            <a:ext cx="2235900" cy="459600"/>
          </a:xfrm>
          <a:prstGeom prst="straightConnector1">
            <a:avLst/>
          </a:prstGeom>
          <a:noFill/>
          <a:ln cap="flat" cmpd="sng" w="28575">
            <a:solidFill>
              <a:srgbClr val="00FF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