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D248-6785-483A-9A07-20B9EEB5C485}" type="datetimeFigureOut">
              <a:rPr lang="en-GB" smtClean="0"/>
              <a:t>28/02/2020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4BBB2-72F2-4F8B-8124-C85DDCA392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743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D248-6785-483A-9A07-20B9EEB5C485}" type="datetimeFigureOut">
              <a:rPr lang="en-GB" smtClean="0"/>
              <a:t>28/02/2020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4BBB2-72F2-4F8B-8124-C85DDCA392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300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D248-6785-483A-9A07-20B9EEB5C485}" type="datetimeFigureOut">
              <a:rPr lang="en-GB" smtClean="0"/>
              <a:t>28/02/2020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4BBB2-72F2-4F8B-8124-C85DDCA392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669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D248-6785-483A-9A07-20B9EEB5C485}" type="datetimeFigureOut">
              <a:rPr lang="en-GB" smtClean="0"/>
              <a:t>28/02/2020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4BBB2-72F2-4F8B-8124-C85DDCA392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997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D248-6785-483A-9A07-20B9EEB5C485}" type="datetimeFigureOut">
              <a:rPr lang="en-GB" smtClean="0"/>
              <a:t>28/02/2020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4BBB2-72F2-4F8B-8124-C85DDCA392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877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D248-6785-483A-9A07-20B9EEB5C485}" type="datetimeFigureOut">
              <a:rPr lang="en-GB" smtClean="0"/>
              <a:t>28/02/2020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4BBB2-72F2-4F8B-8124-C85DDCA392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0238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D248-6785-483A-9A07-20B9EEB5C485}" type="datetimeFigureOut">
              <a:rPr lang="en-GB" smtClean="0"/>
              <a:t>28/02/2020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4BBB2-72F2-4F8B-8124-C85DDCA392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6121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D248-6785-483A-9A07-20B9EEB5C485}" type="datetimeFigureOut">
              <a:rPr lang="en-GB" smtClean="0"/>
              <a:t>28/02/2020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4BBB2-72F2-4F8B-8124-C85DDCA392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764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D248-6785-483A-9A07-20B9EEB5C485}" type="datetimeFigureOut">
              <a:rPr lang="en-GB" smtClean="0"/>
              <a:t>28/02/2020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4BBB2-72F2-4F8B-8124-C85DDCA392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418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D248-6785-483A-9A07-20B9EEB5C485}" type="datetimeFigureOut">
              <a:rPr lang="en-GB" smtClean="0"/>
              <a:t>28/02/2020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4BBB2-72F2-4F8B-8124-C85DDCA392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52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D248-6785-483A-9A07-20B9EEB5C485}" type="datetimeFigureOut">
              <a:rPr lang="en-GB" smtClean="0"/>
              <a:t>28/02/2020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4BBB2-72F2-4F8B-8124-C85DDCA392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078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BD248-6785-483A-9A07-20B9EEB5C485}" type="datetimeFigureOut">
              <a:rPr lang="en-GB" smtClean="0"/>
              <a:t>28/02/2020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14BBB2-72F2-4F8B-8124-C85DDCA392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72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3923928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700808"/>
            <a:ext cx="4867275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" y="3429000"/>
            <a:ext cx="4057650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212976"/>
            <a:ext cx="123825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1929" y="4095750"/>
            <a:ext cx="3843338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6429573" y="5445224"/>
            <a:ext cx="2225694" cy="36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8358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886200"/>
            <a:ext cx="9144000" cy="1752600"/>
          </a:xfrm>
        </p:spPr>
        <p:txBody>
          <a:bodyPr>
            <a:noAutofit/>
          </a:bodyPr>
          <a:lstStyle/>
          <a:p>
            <a:r>
              <a:rPr lang="cy-GB" sz="4400" dirty="0">
                <a:solidFill>
                  <a:schemeClr val="tx1"/>
                </a:solidFill>
                <a:latin typeface="Ysgol 3" panose="00000400000000000000" pitchFamily="2" charset="0"/>
              </a:rPr>
              <a:t>Mae ‘na </a:t>
            </a:r>
            <a:r>
              <a:rPr lang="cy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Ddwy/rain</a:t>
            </a:r>
            <a:r>
              <a:rPr lang="cy-GB" sz="4400" dirty="0">
                <a:solidFill>
                  <a:schemeClr val="tx1"/>
                </a:solidFill>
                <a:latin typeface="Ysgol 3" panose="00000400000000000000" pitchFamily="2" charset="0"/>
              </a:rPr>
              <a:t>, mae ‘na </a:t>
            </a:r>
            <a:r>
              <a:rPr lang="cy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Orll/ew/in</a:t>
            </a:r>
            <a:r>
              <a:rPr lang="cy-GB" sz="4400" dirty="0">
                <a:solidFill>
                  <a:schemeClr val="tx1"/>
                </a:solidFill>
                <a:latin typeface="Ysgol 3" panose="00000400000000000000" pitchFamily="2" charset="0"/>
              </a:rPr>
              <a:t>,</a:t>
            </a:r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r>
              <a:rPr lang="cy-GB" sz="4400" dirty="0">
                <a:solidFill>
                  <a:schemeClr val="tx1"/>
                </a:solidFill>
                <a:latin typeface="Ysgol 3" panose="00000400000000000000" pitchFamily="2" charset="0"/>
              </a:rPr>
              <a:t>Mae ‘na </a:t>
            </a:r>
            <a:r>
              <a:rPr lang="cy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Og/ledd </a:t>
            </a:r>
            <a:r>
              <a:rPr lang="cy-GB" sz="4400" dirty="0">
                <a:solidFill>
                  <a:schemeClr val="tx1"/>
                </a:solidFill>
                <a:latin typeface="Ysgol 3" panose="00000400000000000000" pitchFamily="2" charset="0"/>
              </a:rPr>
              <a:t>ac ma ‘na Dde,</a:t>
            </a:r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04664"/>
            <a:ext cx="2435722" cy="3334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548681"/>
            <a:ext cx="4812751" cy="3190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3562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013176"/>
            <a:ext cx="9144000" cy="1752600"/>
          </a:xfrm>
        </p:spPr>
        <p:txBody>
          <a:bodyPr>
            <a:normAutofit fontScale="92500" lnSpcReduction="20000"/>
          </a:bodyPr>
          <a:lstStyle/>
          <a:p>
            <a:r>
              <a:rPr lang="cy-GB" sz="4400" dirty="0">
                <a:solidFill>
                  <a:schemeClr val="tx1"/>
                </a:solidFill>
                <a:latin typeface="Ysgol 3" panose="00000400000000000000" pitchFamily="2" charset="0"/>
              </a:rPr>
              <a:t>Mae </a:t>
            </a:r>
            <a:r>
              <a:rPr lang="cy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myn/ydd/oedd </a:t>
            </a:r>
            <a:r>
              <a:rPr lang="cy-GB" sz="4400" dirty="0">
                <a:solidFill>
                  <a:schemeClr val="tx1"/>
                </a:solidFill>
                <a:latin typeface="Ysgol 3" panose="00000400000000000000" pitchFamily="2" charset="0"/>
              </a:rPr>
              <a:t>a </a:t>
            </a:r>
            <a:r>
              <a:rPr lang="cy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dyff/ryn/oedd</a:t>
            </a:r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r>
              <a:rPr lang="cy-GB" sz="4400" dirty="0">
                <a:solidFill>
                  <a:schemeClr val="tx1"/>
                </a:solidFill>
                <a:latin typeface="Ysgol 3" panose="00000400000000000000" pitchFamily="2" charset="0"/>
              </a:rPr>
              <a:t>Yn </a:t>
            </a:r>
            <a:r>
              <a:rPr lang="cy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co/di </a:t>
            </a:r>
            <a:r>
              <a:rPr lang="cy-GB" sz="4400" dirty="0">
                <a:solidFill>
                  <a:schemeClr val="tx1"/>
                </a:solidFill>
                <a:latin typeface="Ysgol 3" panose="00000400000000000000" pitchFamily="2" charset="0"/>
              </a:rPr>
              <a:t>a </a:t>
            </a:r>
            <a:r>
              <a:rPr lang="cy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disg/yn </a:t>
            </a:r>
            <a:r>
              <a:rPr lang="cy-GB" sz="4400" dirty="0">
                <a:solidFill>
                  <a:schemeClr val="tx1"/>
                </a:solidFill>
                <a:latin typeface="Ysgol 3" panose="00000400000000000000" pitchFamily="2" charset="0"/>
              </a:rPr>
              <a:t>dros y lle,</a:t>
            </a:r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dirty="0"/>
          </a:p>
        </p:txBody>
      </p:sp>
      <p:sp>
        <p:nvSpPr>
          <p:cNvPr id="2" name="AutoShape 2" descr="Image result for welsh mountai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Image result for welsh mounta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4" name="Picture 6" descr="Image result for welsh mountai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524" y="312737"/>
            <a:ext cx="6682745" cy="4511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4605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013176"/>
            <a:ext cx="9144000" cy="1752600"/>
          </a:xfrm>
        </p:spPr>
        <p:txBody>
          <a:bodyPr>
            <a:normAutofit fontScale="92500" lnSpcReduction="20000"/>
          </a:bodyPr>
          <a:lstStyle/>
          <a:p>
            <a:r>
              <a:rPr lang="cy-GB" sz="4400" dirty="0">
                <a:solidFill>
                  <a:schemeClr val="tx1"/>
                </a:solidFill>
                <a:latin typeface="Ysgol 3" panose="00000400000000000000" pitchFamily="2" charset="0"/>
              </a:rPr>
              <a:t>Mae ‘na </a:t>
            </a:r>
            <a:r>
              <a:rPr lang="cy-GB" sz="4400" b="1" dirty="0" smtClean="0">
                <a:solidFill>
                  <a:schemeClr val="tx1"/>
                </a:solidFill>
                <a:latin typeface="Ysgol 3" panose="00000400000000000000" pitchFamily="2" charset="0"/>
              </a:rPr>
              <a:t>lyn/oedd</a:t>
            </a:r>
            <a:r>
              <a:rPr lang="cy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cy-GB" sz="4400" dirty="0">
                <a:solidFill>
                  <a:schemeClr val="tx1"/>
                </a:solidFill>
                <a:latin typeface="Ysgol 3" panose="00000400000000000000" pitchFamily="2" charset="0"/>
              </a:rPr>
              <a:t>ac mae ‘na </a:t>
            </a:r>
            <a:r>
              <a:rPr lang="cy-GB" sz="4400" b="1" dirty="0" smtClean="0">
                <a:solidFill>
                  <a:schemeClr val="tx1"/>
                </a:solidFill>
                <a:latin typeface="Ysgol 3" panose="00000400000000000000" pitchFamily="2" charset="0"/>
              </a:rPr>
              <a:t>afon/ydd</a:t>
            </a:r>
            <a:r>
              <a:rPr lang="cy-GB" sz="4400" b="1" dirty="0">
                <a:solidFill>
                  <a:schemeClr val="tx1"/>
                </a:solidFill>
                <a:latin typeface="Ysgol 3" panose="00000400000000000000" pitchFamily="2" charset="0"/>
              </a:rPr>
              <a:t>,</a:t>
            </a:r>
            <a:endParaRPr lang="en-GB" sz="4400" b="1" dirty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r>
              <a:rPr lang="cy-GB" sz="4400" dirty="0">
                <a:solidFill>
                  <a:schemeClr val="tx1"/>
                </a:solidFill>
                <a:latin typeface="Ysgol 3" panose="00000400000000000000" pitchFamily="2" charset="0"/>
              </a:rPr>
              <a:t>Mae ‘na </a:t>
            </a:r>
            <a:r>
              <a:rPr lang="cy-GB" sz="4400" b="1" dirty="0" smtClean="0">
                <a:solidFill>
                  <a:schemeClr val="tx1"/>
                </a:solidFill>
                <a:latin typeface="Ysgol 3" panose="00000400000000000000" pitchFamily="2" charset="0"/>
              </a:rPr>
              <a:t>draeth/au </a:t>
            </a:r>
            <a:r>
              <a:rPr lang="cy-GB" sz="4400" b="1" dirty="0">
                <a:solidFill>
                  <a:schemeClr val="tx1"/>
                </a:solidFill>
                <a:latin typeface="Ysgol 3" panose="00000400000000000000" pitchFamily="2" charset="0"/>
              </a:rPr>
              <a:t>aur </a:t>
            </a:r>
            <a:r>
              <a:rPr lang="cy-GB" sz="4400" dirty="0">
                <a:solidFill>
                  <a:schemeClr val="tx1"/>
                </a:solidFill>
                <a:latin typeface="Ysgol 3" panose="00000400000000000000" pitchFamily="2" charset="0"/>
              </a:rPr>
              <a:t>ger y môr</a:t>
            </a:r>
            <a:endParaRPr lang="en-GB" dirty="0">
              <a:solidFill>
                <a:schemeClr val="tx1"/>
              </a:solidFill>
              <a:latin typeface="Ysgol 3" panose="00000400000000000000" pitchFamily="2" charset="0"/>
            </a:endParaRPr>
          </a:p>
        </p:txBody>
      </p:sp>
      <p:sp>
        <p:nvSpPr>
          <p:cNvPr id="2" name="AutoShape 2" descr="Image result for welsh mountai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Image result for welsh mounta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Image result for roath park lak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154" y="341369"/>
            <a:ext cx="3756892" cy="2367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2046" y="341369"/>
            <a:ext cx="4514850" cy="2367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675" y="2348880"/>
            <a:ext cx="5200650" cy="263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7900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295" y="5085750"/>
            <a:ext cx="9144000" cy="1752600"/>
          </a:xfrm>
        </p:spPr>
        <p:txBody>
          <a:bodyPr>
            <a:normAutofit/>
          </a:bodyPr>
          <a:lstStyle/>
          <a:p>
            <a:r>
              <a:rPr lang="cy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Pen/tref/i </a:t>
            </a:r>
            <a:r>
              <a:rPr lang="cy-GB" sz="4400" dirty="0">
                <a:solidFill>
                  <a:schemeClr val="tx1"/>
                </a:solidFill>
                <a:latin typeface="Ysgol 3" panose="00000400000000000000" pitchFamily="2" charset="0"/>
              </a:rPr>
              <a:t>a </a:t>
            </a:r>
            <a:r>
              <a:rPr lang="cy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din/as/oedd</a:t>
            </a:r>
            <a:r>
              <a:rPr lang="cy-GB" sz="4400" dirty="0">
                <a:solidFill>
                  <a:schemeClr val="tx1"/>
                </a:solidFill>
                <a:latin typeface="Ysgol 3" panose="00000400000000000000" pitchFamily="2" charset="0"/>
              </a:rPr>
              <a:t>,</a:t>
            </a:r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r>
              <a:rPr lang="cy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Can/wn  </a:t>
            </a:r>
            <a:r>
              <a:rPr lang="cy-GB" sz="4400" dirty="0">
                <a:solidFill>
                  <a:schemeClr val="tx1"/>
                </a:solidFill>
                <a:latin typeface="Ysgol 3" panose="00000400000000000000" pitchFamily="2" charset="0"/>
              </a:rPr>
              <a:t>yn un côr</a:t>
            </a:r>
            <a:r>
              <a:rPr lang="cy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...</a:t>
            </a:r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</p:txBody>
      </p:sp>
      <p:sp>
        <p:nvSpPr>
          <p:cNvPr id="2" name="AutoShape 2" descr="Image result for welsh mountai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Image result for welsh mounta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Image result for roath park lak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31" y="692696"/>
            <a:ext cx="3851837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692696"/>
            <a:ext cx="4385320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7842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67744" y="312738"/>
            <a:ext cx="6876256" cy="6428630"/>
          </a:xfrm>
        </p:spPr>
        <p:txBody>
          <a:bodyPr>
            <a:normAutofit/>
          </a:bodyPr>
          <a:lstStyle/>
          <a:p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Dwi’n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Gym/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ro</a:t>
            </a:r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Dwi’n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Gym/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raes</a:t>
            </a:r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A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dyma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fi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yn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co/di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fy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llaes</a:t>
            </a:r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</p:txBody>
      </p:sp>
      <p:sp>
        <p:nvSpPr>
          <p:cNvPr id="2" name="AutoShape 2" descr="Image result for welsh mountai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Image result for welsh mounta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Image result for roath park lak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00" y="959187"/>
            <a:ext cx="180975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60337"/>
            <a:ext cx="1278161" cy="1597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753" y="4509120"/>
            <a:ext cx="2448272" cy="2007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1264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67744" y="312738"/>
            <a:ext cx="6876256" cy="6428630"/>
          </a:xfrm>
        </p:spPr>
        <p:txBody>
          <a:bodyPr>
            <a:normAutofit/>
          </a:bodyPr>
          <a:lstStyle/>
          <a:p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Dwi’n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Gymro</a:t>
            </a:r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Dwi’n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Gymraes</a:t>
            </a:r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Dwi’n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car/u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fy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ngwlad</a:t>
            </a:r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Dwi’n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car/u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fy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iaith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!</a:t>
            </a:r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</p:txBody>
      </p:sp>
      <p:sp>
        <p:nvSpPr>
          <p:cNvPr id="2" name="AutoShape 2" descr="Image result for welsh mountai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Image result for welsh mounta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Image result for roath park lak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2" descr="Image result for welsh boy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0337"/>
            <a:ext cx="1278161" cy="1597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00" y="959187"/>
            <a:ext cx="180975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614" y="2759868"/>
            <a:ext cx="1545930" cy="1677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609" y="4797152"/>
            <a:ext cx="2564306" cy="1780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7957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895" y="160338"/>
            <a:ext cx="5648399" cy="6678012"/>
          </a:xfrm>
        </p:spPr>
        <p:txBody>
          <a:bodyPr>
            <a:normAutofit/>
          </a:bodyPr>
          <a:lstStyle/>
          <a:p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Mae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na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han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/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es</a:t>
            </a:r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Mae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na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chwed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/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lau</a:t>
            </a:r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Mae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na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ar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/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wyr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di-ben draw</a:t>
            </a:r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</p:txBody>
      </p:sp>
      <p:sp>
        <p:nvSpPr>
          <p:cNvPr id="2" name="AutoShape 2" descr="Image result for welsh mountai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Image result for welsh mounta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Image result for roath park lak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997" y="302896"/>
            <a:ext cx="3379891" cy="1563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754" y="1953091"/>
            <a:ext cx="22383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4293096"/>
            <a:ext cx="3641586" cy="210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64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895" y="160338"/>
            <a:ext cx="5648399" cy="6678012"/>
          </a:xfrm>
        </p:spPr>
        <p:txBody>
          <a:bodyPr>
            <a:normAutofit/>
          </a:bodyPr>
          <a:lstStyle/>
          <a:p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Mae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na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croe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/so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ar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bob ae/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lwyd</a:t>
            </a:r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Mae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pawb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yn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mynn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/u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est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/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yn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llaw</a:t>
            </a:r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</p:txBody>
      </p:sp>
      <p:sp>
        <p:nvSpPr>
          <p:cNvPr id="2" name="AutoShape 2" descr="Image result for welsh mountai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Image result for welsh mounta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Image result for roath park lak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37" y="309080"/>
            <a:ext cx="3637176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98" y="3416246"/>
            <a:ext cx="382905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2462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895" y="160338"/>
            <a:ext cx="5648399" cy="6678012"/>
          </a:xfrm>
        </p:spPr>
        <p:txBody>
          <a:bodyPr>
            <a:noAutofit/>
          </a:bodyPr>
          <a:lstStyle/>
          <a:p>
            <a:r>
              <a:rPr lang="en-GB" sz="60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Ond</a:t>
            </a:r>
            <a:r>
              <a:rPr lang="en-GB" sz="60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60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mae’n</a:t>
            </a:r>
            <a:r>
              <a:rPr lang="en-GB" sz="60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60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rhaid</a:t>
            </a:r>
            <a:r>
              <a:rPr lang="en-GB" sz="60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60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i</a:t>
            </a:r>
            <a:r>
              <a:rPr lang="en-GB" sz="60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60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ni</a:t>
            </a:r>
            <a:r>
              <a:rPr lang="en-GB" sz="60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60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ei</a:t>
            </a:r>
            <a:r>
              <a:rPr lang="en-GB" sz="60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60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thrys</a:t>
            </a:r>
            <a:r>
              <a:rPr lang="en-GB" sz="6000" dirty="0" smtClean="0">
                <a:solidFill>
                  <a:schemeClr val="tx1"/>
                </a:solidFill>
                <a:latin typeface="Ysgol 3" panose="00000400000000000000" pitchFamily="2" charset="0"/>
              </a:rPr>
              <a:t>/or/</a:t>
            </a:r>
            <a:r>
              <a:rPr lang="en-GB" sz="60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i</a:t>
            </a:r>
            <a:endParaRPr lang="en-GB" sz="60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2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r>
              <a:rPr lang="en-GB" sz="60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Rhoddwyd</a:t>
            </a:r>
            <a:r>
              <a:rPr lang="en-GB" sz="6000" dirty="0" smtClean="0">
                <a:solidFill>
                  <a:schemeClr val="tx1"/>
                </a:solidFill>
                <a:latin typeface="Ysgol 3" panose="00000400000000000000" pitchFamily="2" charset="0"/>
              </a:rPr>
              <a:t> hon </a:t>
            </a:r>
            <a:r>
              <a:rPr lang="en-GB" sz="60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i</a:t>
            </a:r>
            <a:r>
              <a:rPr lang="en-GB" sz="60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60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ti</a:t>
            </a:r>
            <a:r>
              <a:rPr lang="en-GB" sz="6000" dirty="0" smtClean="0">
                <a:solidFill>
                  <a:schemeClr val="tx1"/>
                </a:solidFill>
                <a:latin typeface="Ysgol 3" panose="00000400000000000000" pitchFamily="2" charset="0"/>
              </a:rPr>
              <a:t> ac </a:t>
            </a:r>
            <a:r>
              <a:rPr lang="en-GB" sz="60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i</a:t>
            </a:r>
            <a:r>
              <a:rPr lang="en-GB" sz="6000" dirty="0" smtClean="0">
                <a:solidFill>
                  <a:schemeClr val="tx1"/>
                </a:solidFill>
                <a:latin typeface="Ysgol 3" panose="00000400000000000000" pitchFamily="2" charset="0"/>
              </a:rPr>
              <a:t> mi</a:t>
            </a:r>
            <a:endParaRPr lang="en-GB" sz="6000" dirty="0">
              <a:solidFill>
                <a:schemeClr val="tx1"/>
              </a:solidFill>
              <a:latin typeface="Ysgol 3" panose="00000400000000000000" pitchFamily="2" charset="0"/>
            </a:endParaRPr>
          </a:p>
        </p:txBody>
      </p:sp>
      <p:sp>
        <p:nvSpPr>
          <p:cNvPr id="2" name="AutoShape 2" descr="Image result for welsh mountai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Image result for welsh mounta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Image result for roath park lak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773" y="312738"/>
            <a:ext cx="3706673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72" y="3284984"/>
            <a:ext cx="3399431" cy="2413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7462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895" y="160338"/>
            <a:ext cx="5648399" cy="6678012"/>
          </a:xfrm>
        </p:spPr>
        <p:txBody>
          <a:bodyPr>
            <a:noAutofit/>
          </a:bodyPr>
          <a:lstStyle/>
          <a:p>
            <a:r>
              <a:rPr lang="en-GB" sz="60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Fe’i</a:t>
            </a:r>
            <a:endParaRPr lang="en-GB" sz="60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6000" dirty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r>
              <a:rPr lang="en-GB" sz="60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6000" dirty="0" err="1">
                <a:solidFill>
                  <a:schemeClr val="tx1"/>
                </a:solidFill>
                <a:latin typeface="Ysgol 3" panose="00000400000000000000" pitchFamily="2" charset="0"/>
              </a:rPr>
              <a:t>g</a:t>
            </a:r>
            <a:r>
              <a:rPr lang="en-GB" sz="60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arwn</a:t>
            </a:r>
            <a:r>
              <a:rPr lang="en-GB" sz="60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60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a’i</a:t>
            </a:r>
            <a:endParaRPr lang="en-GB" sz="60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6000" dirty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r>
              <a:rPr lang="en-GB" sz="6000" dirty="0" err="1">
                <a:solidFill>
                  <a:schemeClr val="tx1"/>
                </a:solidFill>
                <a:latin typeface="Ysgol 3" panose="00000400000000000000" pitchFamily="2" charset="0"/>
              </a:rPr>
              <a:t>w</a:t>
            </a:r>
            <a:r>
              <a:rPr lang="en-GB" sz="60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arch</a:t>
            </a:r>
            <a:r>
              <a:rPr lang="en-GB" sz="6000" dirty="0" smtClean="0">
                <a:solidFill>
                  <a:schemeClr val="tx1"/>
                </a:solidFill>
                <a:latin typeface="Ysgol 3" panose="00000400000000000000" pitchFamily="2" charset="0"/>
              </a:rPr>
              <a:t>/od/</a:t>
            </a:r>
            <a:r>
              <a:rPr lang="en-GB" sz="60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wn</a:t>
            </a:r>
            <a:endParaRPr lang="en-GB" sz="6000" dirty="0">
              <a:solidFill>
                <a:schemeClr val="tx1"/>
              </a:solidFill>
              <a:latin typeface="Ysgol 3" panose="00000400000000000000" pitchFamily="2" charset="0"/>
            </a:endParaRPr>
          </a:p>
        </p:txBody>
      </p:sp>
      <p:sp>
        <p:nvSpPr>
          <p:cNvPr id="2" name="AutoShape 2" descr="Image result for welsh mountai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Image result for welsh mounta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Image result for roath park lak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3645024"/>
            <a:ext cx="3706673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90212"/>
            <a:ext cx="2646977" cy="2871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773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895" y="160338"/>
            <a:ext cx="5648399" cy="6678012"/>
          </a:xfrm>
        </p:spPr>
        <p:txBody>
          <a:bodyPr>
            <a:noAutofit/>
          </a:bodyPr>
          <a:lstStyle/>
          <a:p>
            <a:r>
              <a:rPr lang="en-GB" sz="60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Cenwch</a:t>
            </a:r>
            <a:r>
              <a:rPr lang="en-GB" sz="60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60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gyda</a:t>
            </a:r>
            <a:r>
              <a:rPr lang="en-GB" sz="60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60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ni</a:t>
            </a:r>
            <a:endParaRPr lang="en-GB" sz="6000" dirty="0">
              <a:solidFill>
                <a:schemeClr val="tx1"/>
              </a:solidFill>
              <a:latin typeface="Ysgol 3" panose="00000400000000000000" pitchFamily="2" charset="0"/>
            </a:endParaRPr>
          </a:p>
        </p:txBody>
      </p:sp>
      <p:sp>
        <p:nvSpPr>
          <p:cNvPr id="2" name="AutoShape 2" descr="Image result for welsh mountai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Image result for welsh mounta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Image result for roath park lak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75" y="2420888"/>
            <a:ext cx="6988765" cy="373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900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67744" y="312738"/>
            <a:ext cx="6876256" cy="6428630"/>
          </a:xfrm>
        </p:spPr>
        <p:txBody>
          <a:bodyPr>
            <a:normAutofit/>
          </a:bodyPr>
          <a:lstStyle/>
          <a:p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Dwi’n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Gym/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ro</a:t>
            </a:r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Dwi’n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Gym/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raes</a:t>
            </a:r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A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dyma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fi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yn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co/di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fy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llaes</a:t>
            </a:r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</p:txBody>
      </p:sp>
      <p:sp>
        <p:nvSpPr>
          <p:cNvPr id="2" name="AutoShape 2" descr="Image result for welsh mountai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Image result for welsh mounta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Image result for roath park lak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00" y="959187"/>
            <a:ext cx="180975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60337"/>
            <a:ext cx="1278161" cy="1597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753" y="4509120"/>
            <a:ext cx="2448272" cy="2007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2939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67744" y="312738"/>
            <a:ext cx="6876256" cy="6428630"/>
          </a:xfrm>
        </p:spPr>
        <p:txBody>
          <a:bodyPr>
            <a:normAutofit/>
          </a:bodyPr>
          <a:lstStyle/>
          <a:p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Dwi’n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Gymro</a:t>
            </a:r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Dwi’n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Gymraes</a:t>
            </a:r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Dwi’n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car/u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fy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ngwlad</a:t>
            </a:r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Dwi’n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car/u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fy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iaith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!</a:t>
            </a:r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</p:txBody>
      </p:sp>
      <p:sp>
        <p:nvSpPr>
          <p:cNvPr id="2" name="AutoShape 2" descr="Image result for welsh mountai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Image result for welsh mounta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Image result for roath park lak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2" descr="Image result for welsh boy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0337"/>
            <a:ext cx="1278161" cy="1597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00" y="959187"/>
            <a:ext cx="180975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614" y="2759868"/>
            <a:ext cx="1545930" cy="1677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609" y="4797152"/>
            <a:ext cx="2564306" cy="1780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2629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67744" y="312738"/>
            <a:ext cx="6876256" cy="6428630"/>
          </a:xfrm>
        </p:spPr>
        <p:txBody>
          <a:bodyPr>
            <a:normAutofit fontScale="92500" lnSpcReduction="20000"/>
          </a:bodyPr>
          <a:lstStyle/>
          <a:p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CYMRU!!!!!!</a:t>
            </a:r>
          </a:p>
          <a:p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Gwaedd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/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wch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i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ben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draw’r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byd</a:t>
            </a:r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CYMRU!!!</a:t>
            </a:r>
          </a:p>
          <a:p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Gwaeddwch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bawb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yng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/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hyd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!!!!</a:t>
            </a:r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</p:txBody>
      </p:sp>
      <p:sp>
        <p:nvSpPr>
          <p:cNvPr id="2" name="AutoShape 2" descr="Image result for welsh mountai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Image result for welsh mounta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Image result for roath park lak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2" descr="Image result for welsh boy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2204864"/>
            <a:ext cx="3400425" cy="272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981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67744" y="312738"/>
            <a:ext cx="6876256" cy="6428630"/>
          </a:xfrm>
        </p:spPr>
        <p:txBody>
          <a:bodyPr>
            <a:normAutofit/>
          </a:bodyPr>
          <a:lstStyle/>
          <a:p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Dwi’n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Gym/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ro</a:t>
            </a:r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Dwi’n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Gym/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raes</a:t>
            </a:r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A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dyma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fi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yn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co/di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fy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llaes</a:t>
            </a:r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</p:txBody>
      </p:sp>
      <p:sp>
        <p:nvSpPr>
          <p:cNvPr id="2" name="AutoShape 2" descr="Image result for welsh mountai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Image result for welsh mounta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Image result for roath park lak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00" y="959187"/>
            <a:ext cx="180975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60337"/>
            <a:ext cx="1278161" cy="1597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753" y="4509120"/>
            <a:ext cx="2448272" cy="2007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2961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67744" y="312738"/>
            <a:ext cx="6876256" cy="6428630"/>
          </a:xfrm>
        </p:spPr>
        <p:txBody>
          <a:bodyPr>
            <a:normAutofit/>
          </a:bodyPr>
          <a:lstStyle/>
          <a:p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Dwi’n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Gymro</a:t>
            </a:r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Dwi’n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Gymraes</a:t>
            </a:r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Dwi’n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car/u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fy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ngwlad</a:t>
            </a:r>
            <a:endParaRPr lang="en-GB" sz="4400" dirty="0" smtClean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  <a:p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Dwi’n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car/u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fy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 </a:t>
            </a:r>
            <a:r>
              <a:rPr lang="en-GB" sz="4400" dirty="0" err="1" smtClean="0">
                <a:solidFill>
                  <a:schemeClr val="tx1"/>
                </a:solidFill>
                <a:latin typeface="Ysgol 3" panose="00000400000000000000" pitchFamily="2" charset="0"/>
              </a:rPr>
              <a:t>iaith</a:t>
            </a:r>
            <a:r>
              <a:rPr lang="en-GB" sz="4400" dirty="0" smtClean="0">
                <a:solidFill>
                  <a:schemeClr val="tx1"/>
                </a:solidFill>
                <a:latin typeface="Ysgol 3" panose="00000400000000000000" pitchFamily="2" charset="0"/>
              </a:rPr>
              <a:t>!</a:t>
            </a:r>
            <a:endParaRPr lang="en-GB" sz="4400" dirty="0">
              <a:solidFill>
                <a:schemeClr val="tx1"/>
              </a:solidFill>
              <a:latin typeface="Ysgol 3" panose="00000400000000000000" pitchFamily="2" charset="0"/>
            </a:endParaRPr>
          </a:p>
        </p:txBody>
      </p:sp>
      <p:sp>
        <p:nvSpPr>
          <p:cNvPr id="2" name="AutoShape 2" descr="Image result for welsh mountai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Image result for welsh mounta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Image result for roath park lak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2" descr="Image result for welsh boy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0337"/>
            <a:ext cx="1278161" cy="1597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00" y="959187"/>
            <a:ext cx="180975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614" y="2759868"/>
            <a:ext cx="1545930" cy="1677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609" y="4797152"/>
            <a:ext cx="2564306" cy="1780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1910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189</Words>
  <Application>Microsoft Office PowerPoint</Application>
  <PresentationFormat>On-screen Show (4:3)</PresentationFormat>
  <Paragraphs>75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Herbert Thompson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Ryan Chappell</dc:creator>
  <cp:lastModifiedBy>Ryan Chappell</cp:lastModifiedBy>
  <cp:revision>7</cp:revision>
  <dcterms:created xsi:type="dcterms:W3CDTF">2020-02-26T14:48:14Z</dcterms:created>
  <dcterms:modified xsi:type="dcterms:W3CDTF">2020-02-28T15:26:25Z</dcterms:modified>
</cp:coreProperties>
</file>